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73" d="100"/>
          <a:sy n="73" d="100"/>
        </p:scale>
        <p:origin x="36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E4B0E-A59B-0DE2-3BCF-897C542303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BC84600-E101-3DF0-3C2D-F5EEB3308C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D914D4D-7480-976F-4796-4F3D9CF4F63E}"/>
              </a:ext>
            </a:extLst>
          </p:cNvPr>
          <p:cNvSpPr>
            <a:spLocks noGrp="1"/>
          </p:cNvSpPr>
          <p:nvPr>
            <p:ph type="dt" sz="half" idx="10"/>
          </p:nvPr>
        </p:nvSpPr>
        <p:spPr/>
        <p:txBody>
          <a:bodyPr/>
          <a:lstStyle/>
          <a:p>
            <a:fld id="{612484EB-29B6-4859-A023-3DFF95849BE9}" type="datetimeFigureOut">
              <a:rPr lang="en-US" smtClean="0"/>
              <a:t>1/31/2026</a:t>
            </a:fld>
            <a:endParaRPr lang="en-US"/>
          </a:p>
        </p:txBody>
      </p:sp>
      <p:sp>
        <p:nvSpPr>
          <p:cNvPr id="5" name="Footer Placeholder 4">
            <a:extLst>
              <a:ext uri="{FF2B5EF4-FFF2-40B4-BE49-F238E27FC236}">
                <a16:creationId xmlns:a16="http://schemas.microsoft.com/office/drawing/2014/main" id="{EF200F98-6D03-C4F6-2359-8744B3D69F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AA6B57-BA31-5558-7ACD-EBA169123B00}"/>
              </a:ext>
            </a:extLst>
          </p:cNvPr>
          <p:cNvSpPr>
            <a:spLocks noGrp="1"/>
          </p:cNvSpPr>
          <p:nvPr>
            <p:ph type="sldNum" sz="quarter" idx="12"/>
          </p:nvPr>
        </p:nvSpPr>
        <p:spPr/>
        <p:txBody>
          <a:bodyPr/>
          <a:lstStyle/>
          <a:p>
            <a:fld id="{394A830B-27F2-4787-9524-583B91403AFC}" type="slidenum">
              <a:rPr lang="en-US" smtClean="0"/>
              <a:t>‹#›</a:t>
            </a:fld>
            <a:endParaRPr lang="en-US"/>
          </a:p>
        </p:txBody>
      </p:sp>
    </p:spTree>
    <p:extLst>
      <p:ext uri="{BB962C8B-B14F-4D97-AF65-F5344CB8AC3E}">
        <p14:creationId xmlns:p14="http://schemas.microsoft.com/office/powerpoint/2010/main" val="3477625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EC2B6-3407-09C9-2E3C-D348F6D86A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C4B6E1-3FA5-A595-4BC2-CA84F5411C1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3C430F-6E6D-FD62-326D-072F2556F3AD}"/>
              </a:ext>
            </a:extLst>
          </p:cNvPr>
          <p:cNvSpPr>
            <a:spLocks noGrp="1"/>
          </p:cNvSpPr>
          <p:nvPr>
            <p:ph type="dt" sz="half" idx="10"/>
          </p:nvPr>
        </p:nvSpPr>
        <p:spPr/>
        <p:txBody>
          <a:bodyPr/>
          <a:lstStyle/>
          <a:p>
            <a:fld id="{612484EB-29B6-4859-A023-3DFF95849BE9}" type="datetimeFigureOut">
              <a:rPr lang="en-US" smtClean="0"/>
              <a:t>1/31/2026</a:t>
            </a:fld>
            <a:endParaRPr lang="en-US"/>
          </a:p>
        </p:txBody>
      </p:sp>
      <p:sp>
        <p:nvSpPr>
          <p:cNvPr id="5" name="Footer Placeholder 4">
            <a:extLst>
              <a:ext uri="{FF2B5EF4-FFF2-40B4-BE49-F238E27FC236}">
                <a16:creationId xmlns:a16="http://schemas.microsoft.com/office/drawing/2014/main" id="{B6D3E302-A05B-9B47-D0F0-0A84DE029D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1D0977-C453-60B9-0DBE-C1648B3A4D74}"/>
              </a:ext>
            </a:extLst>
          </p:cNvPr>
          <p:cNvSpPr>
            <a:spLocks noGrp="1"/>
          </p:cNvSpPr>
          <p:nvPr>
            <p:ph type="sldNum" sz="quarter" idx="12"/>
          </p:nvPr>
        </p:nvSpPr>
        <p:spPr/>
        <p:txBody>
          <a:bodyPr/>
          <a:lstStyle/>
          <a:p>
            <a:fld id="{394A830B-27F2-4787-9524-583B91403AFC}" type="slidenum">
              <a:rPr lang="en-US" smtClean="0"/>
              <a:t>‹#›</a:t>
            </a:fld>
            <a:endParaRPr lang="en-US"/>
          </a:p>
        </p:txBody>
      </p:sp>
    </p:spTree>
    <p:extLst>
      <p:ext uri="{BB962C8B-B14F-4D97-AF65-F5344CB8AC3E}">
        <p14:creationId xmlns:p14="http://schemas.microsoft.com/office/powerpoint/2010/main" val="3379322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67B1477-ABED-3278-04A9-00B36B183E8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31C6568-5685-4106-FFDB-8BFE34E123A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762F85-93B8-D862-6A5B-9263AC8266E0}"/>
              </a:ext>
            </a:extLst>
          </p:cNvPr>
          <p:cNvSpPr>
            <a:spLocks noGrp="1"/>
          </p:cNvSpPr>
          <p:nvPr>
            <p:ph type="dt" sz="half" idx="10"/>
          </p:nvPr>
        </p:nvSpPr>
        <p:spPr/>
        <p:txBody>
          <a:bodyPr/>
          <a:lstStyle/>
          <a:p>
            <a:fld id="{612484EB-29B6-4859-A023-3DFF95849BE9}" type="datetimeFigureOut">
              <a:rPr lang="en-US" smtClean="0"/>
              <a:t>1/31/2026</a:t>
            </a:fld>
            <a:endParaRPr lang="en-US"/>
          </a:p>
        </p:txBody>
      </p:sp>
      <p:sp>
        <p:nvSpPr>
          <p:cNvPr id="5" name="Footer Placeholder 4">
            <a:extLst>
              <a:ext uri="{FF2B5EF4-FFF2-40B4-BE49-F238E27FC236}">
                <a16:creationId xmlns:a16="http://schemas.microsoft.com/office/drawing/2014/main" id="{B4952880-4522-B3B6-F45F-3F49EE0826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036A1D-AA56-A551-E853-A4CEBAA32370}"/>
              </a:ext>
            </a:extLst>
          </p:cNvPr>
          <p:cNvSpPr>
            <a:spLocks noGrp="1"/>
          </p:cNvSpPr>
          <p:nvPr>
            <p:ph type="sldNum" sz="quarter" idx="12"/>
          </p:nvPr>
        </p:nvSpPr>
        <p:spPr/>
        <p:txBody>
          <a:bodyPr/>
          <a:lstStyle/>
          <a:p>
            <a:fld id="{394A830B-27F2-4787-9524-583B91403AFC}" type="slidenum">
              <a:rPr lang="en-US" smtClean="0"/>
              <a:t>‹#›</a:t>
            </a:fld>
            <a:endParaRPr lang="en-US"/>
          </a:p>
        </p:txBody>
      </p:sp>
    </p:spTree>
    <p:extLst>
      <p:ext uri="{BB962C8B-B14F-4D97-AF65-F5344CB8AC3E}">
        <p14:creationId xmlns:p14="http://schemas.microsoft.com/office/powerpoint/2010/main" val="1469377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33EF6-EDA6-8AE5-284E-1E0E73BDBA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36F0CB0-791F-F375-469C-E1A1092828E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6FCD1C-1F92-017D-FDB1-7575C78EF190}"/>
              </a:ext>
            </a:extLst>
          </p:cNvPr>
          <p:cNvSpPr>
            <a:spLocks noGrp="1"/>
          </p:cNvSpPr>
          <p:nvPr>
            <p:ph type="dt" sz="half" idx="10"/>
          </p:nvPr>
        </p:nvSpPr>
        <p:spPr/>
        <p:txBody>
          <a:bodyPr/>
          <a:lstStyle/>
          <a:p>
            <a:fld id="{612484EB-29B6-4859-A023-3DFF95849BE9}" type="datetimeFigureOut">
              <a:rPr lang="en-US" smtClean="0"/>
              <a:t>1/31/2026</a:t>
            </a:fld>
            <a:endParaRPr lang="en-US"/>
          </a:p>
        </p:txBody>
      </p:sp>
      <p:sp>
        <p:nvSpPr>
          <p:cNvPr id="5" name="Footer Placeholder 4">
            <a:extLst>
              <a:ext uri="{FF2B5EF4-FFF2-40B4-BE49-F238E27FC236}">
                <a16:creationId xmlns:a16="http://schemas.microsoft.com/office/drawing/2014/main" id="{145C1959-607A-9745-F011-64BBFADEED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6CD931-6BA4-D9DF-E021-A06A2CC6A6E3}"/>
              </a:ext>
            </a:extLst>
          </p:cNvPr>
          <p:cNvSpPr>
            <a:spLocks noGrp="1"/>
          </p:cNvSpPr>
          <p:nvPr>
            <p:ph type="sldNum" sz="quarter" idx="12"/>
          </p:nvPr>
        </p:nvSpPr>
        <p:spPr/>
        <p:txBody>
          <a:bodyPr/>
          <a:lstStyle/>
          <a:p>
            <a:fld id="{394A830B-27F2-4787-9524-583B91403AFC}" type="slidenum">
              <a:rPr lang="en-US" smtClean="0"/>
              <a:t>‹#›</a:t>
            </a:fld>
            <a:endParaRPr lang="en-US"/>
          </a:p>
        </p:txBody>
      </p:sp>
    </p:spTree>
    <p:extLst>
      <p:ext uri="{BB962C8B-B14F-4D97-AF65-F5344CB8AC3E}">
        <p14:creationId xmlns:p14="http://schemas.microsoft.com/office/powerpoint/2010/main" val="4228247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25A01-1E28-A2F5-04CE-5DF0B6FA87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8C14F6-6978-8167-6FAC-89B1CA128B2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683660C-F4A4-3FB7-0BE5-20453DD9AE6B}"/>
              </a:ext>
            </a:extLst>
          </p:cNvPr>
          <p:cNvSpPr>
            <a:spLocks noGrp="1"/>
          </p:cNvSpPr>
          <p:nvPr>
            <p:ph type="dt" sz="half" idx="10"/>
          </p:nvPr>
        </p:nvSpPr>
        <p:spPr/>
        <p:txBody>
          <a:bodyPr/>
          <a:lstStyle/>
          <a:p>
            <a:fld id="{612484EB-29B6-4859-A023-3DFF95849BE9}" type="datetimeFigureOut">
              <a:rPr lang="en-US" smtClean="0"/>
              <a:t>1/31/2026</a:t>
            </a:fld>
            <a:endParaRPr lang="en-US"/>
          </a:p>
        </p:txBody>
      </p:sp>
      <p:sp>
        <p:nvSpPr>
          <p:cNvPr id="5" name="Footer Placeholder 4">
            <a:extLst>
              <a:ext uri="{FF2B5EF4-FFF2-40B4-BE49-F238E27FC236}">
                <a16:creationId xmlns:a16="http://schemas.microsoft.com/office/drawing/2014/main" id="{B75ED0CD-1100-67A2-D3CD-6409B0D1CD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CD573F-6FD3-50FE-3821-DC24391456B9}"/>
              </a:ext>
            </a:extLst>
          </p:cNvPr>
          <p:cNvSpPr>
            <a:spLocks noGrp="1"/>
          </p:cNvSpPr>
          <p:nvPr>
            <p:ph type="sldNum" sz="quarter" idx="12"/>
          </p:nvPr>
        </p:nvSpPr>
        <p:spPr/>
        <p:txBody>
          <a:bodyPr/>
          <a:lstStyle/>
          <a:p>
            <a:fld id="{394A830B-27F2-4787-9524-583B91403AFC}" type="slidenum">
              <a:rPr lang="en-US" smtClean="0"/>
              <a:t>‹#›</a:t>
            </a:fld>
            <a:endParaRPr lang="en-US"/>
          </a:p>
        </p:txBody>
      </p:sp>
    </p:spTree>
    <p:extLst>
      <p:ext uri="{BB962C8B-B14F-4D97-AF65-F5344CB8AC3E}">
        <p14:creationId xmlns:p14="http://schemas.microsoft.com/office/powerpoint/2010/main" val="4022854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EF085-353B-CB2F-D67F-D2CEEFB243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988CC6-8093-4F0F-7D38-EA1EDE66291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23A6C98-888D-BC4B-FAA6-2821BFF2F5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A65B95-3CAC-C7D1-981E-20CFD64D6ADD}"/>
              </a:ext>
            </a:extLst>
          </p:cNvPr>
          <p:cNvSpPr>
            <a:spLocks noGrp="1"/>
          </p:cNvSpPr>
          <p:nvPr>
            <p:ph type="dt" sz="half" idx="10"/>
          </p:nvPr>
        </p:nvSpPr>
        <p:spPr/>
        <p:txBody>
          <a:bodyPr/>
          <a:lstStyle/>
          <a:p>
            <a:fld id="{612484EB-29B6-4859-A023-3DFF95849BE9}" type="datetimeFigureOut">
              <a:rPr lang="en-US" smtClean="0"/>
              <a:t>1/31/2026</a:t>
            </a:fld>
            <a:endParaRPr lang="en-US"/>
          </a:p>
        </p:txBody>
      </p:sp>
      <p:sp>
        <p:nvSpPr>
          <p:cNvPr id="6" name="Footer Placeholder 5">
            <a:extLst>
              <a:ext uri="{FF2B5EF4-FFF2-40B4-BE49-F238E27FC236}">
                <a16:creationId xmlns:a16="http://schemas.microsoft.com/office/drawing/2014/main" id="{C840D8DE-26EA-DF5E-A2AB-FA33535287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DE16E6-0A09-A43D-381E-A90A57588F43}"/>
              </a:ext>
            </a:extLst>
          </p:cNvPr>
          <p:cNvSpPr>
            <a:spLocks noGrp="1"/>
          </p:cNvSpPr>
          <p:nvPr>
            <p:ph type="sldNum" sz="quarter" idx="12"/>
          </p:nvPr>
        </p:nvSpPr>
        <p:spPr/>
        <p:txBody>
          <a:bodyPr/>
          <a:lstStyle/>
          <a:p>
            <a:fld id="{394A830B-27F2-4787-9524-583B91403AFC}" type="slidenum">
              <a:rPr lang="en-US" smtClean="0"/>
              <a:t>‹#›</a:t>
            </a:fld>
            <a:endParaRPr lang="en-US"/>
          </a:p>
        </p:txBody>
      </p:sp>
    </p:spTree>
    <p:extLst>
      <p:ext uri="{BB962C8B-B14F-4D97-AF65-F5344CB8AC3E}">
        <p14:creationId xmlns:p14="http://schemas.microsoft.com/office/powerpoint/2010/main" val="3669268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8D02D-CC4E-90F1-0186-D72653BA715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44A8A34-B472-06D3-9E03-778B730F27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FD59E8D-362B-8923-7025-EA0031B53E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8EF94FA-DAAF-A9F2-7926-374F66E56A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02A10B0-B59B-2BA8-62FB-5407682956D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EA0EFBA-CCE0-A59D-E8F0-731B3808A613}"/>
              </a:ext>
            </a:extLst>
          </p:cNvPr>
          <p:cNvSpPr>
            <a:spLocks noGrp="1"/>
          </p:cNvSpPr>
          <p:nvPr>
            <p:ph type="dt" sz="half" idx="10"/>
          </p:nvPr>
        </p:nvSpPr>
        <p:spPr/>
        <p:txBody>
          <a:bodyPr/>
          <a:lstStyle/>
          <a:p>
            <a:fld id="{612484EB-29B6-4859-A023-3DFF95849BE9}" type="datetimeFigureOut">
              <a:rPr lang="en-US" smtClean="0"/>
              <a:t>1/31/2026</a:t>
            </a:fld>
            <a:endParaRPr lang="en-US"/>
          </a:p>
        </p:txBody>
      </p:sp>
      <p:sp>
        <p:nvSpPr>
          <p:cNvPr id="8" name="Footer Placeholder 7">
            <a:extLst>
              <a:ext uri="{FF2B5EF4-FFF2-40B4-BE49-F238E27FC236}">
                <a16:creationId xmlns:a16="http://schemas.microsoft.com/office/drawing/2014/main" id="{D5CAFA56-032B-B549-1069-AEAB5886B02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EA3E352-F36E-CF1D-B57E-B1A1D35CE811}"/>
              </a:ext>
            </a:extLst>
          </p:cNvPr>
          <p:cNvSpPr>
            <a:spLocks noGrp="1"/>
          </p:cNvSpPr>
          <p:nvPr>
            <p:ph type="sldNum" sz="quarter" idx="12"/>
          </p:nvPr>
        </p:nvSpPr>
        <p:spPr/>
        <p:txBody>
          <a:bodyPr/>
          <a:lstStyle/>
          <a:p>
            <a:fld id="{394A830B-27F2-4787-9524-583B91403AFC}" type="slidenum">
              <a:rPr lang="en-US" smtClean="0"/>
              <a:t>‹#›</a:t>
            </a:fld>
            <a:endParaRPr lang="en-US"/>
          </a:p>
        </p:txBody>
      </p:sp>
    </p:spTree>
    <p:extLst>
      <p:ext uri="{BB962C8B-B14F-4D97-AF65-F5344CB8AC3E}">
        <p14:creationId xmlns:p14="http://schemas.microsoft.com/office/powerpoint/2010/main" val="1930654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B6AF7-E900-D7EB-762E-1F775625F08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61F201-BDA2-C317-C085-FA47C7F69FA1}"/>
              </a:ext>
            </a:extLst>
          </p:cNvPr>
          <p:cNvSpPr>
            <a:spLocks noGrp="1"/>
          </p:cNvSpPr>
          <p:nvPr>
            <p:ph type="dt" sz="half" idx="10"/>
          </p:nvPr>
        </p:nvSpPr>
        <p:spPr/>
        <p:txBody>
          <a:bodyPr/>
          <a:lstStyle/>
          <a:p>
            <a:fld id="{612484EB-29B6-4859-A023-3DFF95849BE9}" type="datetimeFigureOut">
              <a:rPr lang="en-US" smtClean="0"/>
              <a:t>1/31/2026</a:t>
            </a:fld>
            <a:endParaRPr lang="en-US"/>
          </a:p>
        </p:txBody>
      </p:sp>
      <p:sp>
        <p:nvSpPr>
          <p:cNvPr id="4" name="Footer Placeholder 3">
            <a:extLst>
              <a:ext uri="{FF2B5EF4-FFF2-40B4-BE49-F238E27FC236}">
                <a16:creationId xmlns:a16="http://schemas.microsoft.com/office/drawing/2014/main" id="{2A353B15-28EC-25D1-D09F-263C42E5D75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38FD727-6458-B3BD-4FA1-7AD5083F9992}"/>
              </a:ext>
            </a:extLst>
          </p:cNvPr>
          <p:cNvSpPr>
            <a:spLocks noGrp="1"/>
          </p:cNvSpPr>
          <p:nvPr>
            <p:ph type="sldNum" sz="quarter" idx="12"/>
          </p:nvPr>
        </p:nvSpPr>
        <p:spPr/>
        <p:txBody>
          <a:bodyPr/>
          <a:lstStyle/>
          <a:p>
            <a:fld id="{394A830B-27F2-4787-9524-583B91403AFC}" type="slidenum">
              <a:rPr lang="en-US" smtClean="0"/>
              <a:t>‹#›</a:t>
            </a:fld>
            <a:endParaRPr lang="en-US"/>
          </a:p>
        </p:txBody>
      </p:sp>
    </p:spTree>
    <p:extLst>
      <p:ext uri="{BB962C8B-B14F-4D97-AF65-F5344CB8AC3E}">
        <p14:creationId xmlns:p14="http://schemas.microsoft.com/office/powerpoint/2010/main" val="3764210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B7AEFCB-D84A-012A-7D8C-FFFE057AE997}"/>
              </a:ext>
            </a:extLst>
          </p:cNvPr>
          <p:cNvSpPr>
            <a:spLocks noGrp="1"/>
          </p:cNvSpPr>
          <p:nvPr>
            <p:ph type="dt" sz="half" idx="10"/>
          </p:nvPr>
        </p:nvSpPr>
        <p:spPr/>
        <p:txBody>
          <a:bodyPr/>
          <a:lstStyle/>
          <a:p>
            <a:fld id="{612484EB-29B6-4859-A023-3DFF95849BE9}" type="datetimeFigureOut">
              <a:rPr lang="en-US" smtClean="0"/>
              <a:t>1/31/2026</a:t>
            </a:fld>
            <a:endParaRPr lang="en-US"/>
          </a:p>
        </p:txBody>
      </p:sp>
      <p:sp>
        <p:nvSpPr>
          <p:cNvPr id="3" name="Footer Placeholder 2">
            <a:extLst>
              <a:ext uri="{FF2B5EF4-FFF2-40B4-BE49-F238E27FC236}">
                <a16:creationId xmlns:a16="http://schemas.microsoft.com/office/drawing/2014/main" id="{A379BE7E-5817-193F-B297-209C140DBF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30FB5C2-A60D-5FA7-D498-892FBE1B8B07}"/>
              </a:ext>
            </a:extLst>
          </p:cNvPr>
          <p:cNvSpPr>
            <a:spLocks noGrp="1"/>
          </p:cNvSpPr>
          <p:nvPr>
            <p:ph type="sldNum" sz="quarter" idx="12"/>
          </p:nvPr>
        </p:nvSpPr>
        <p:spPr/>
        <p:txBody>
          <a:bodyPr/>
          <a:lstStyle/>
          <a:p>
            <a:fld id="{394A830B-27F2-4787-9524-583B91403AFC}" type="slidenum">
              <a:rPr lang="en-US" smtClean="0"/>
              <a:t>‹#›</a:t>
            </a:fld>
            <a:endParaRPr lang="en-US"/>
          </a:p>
        </p:txBody>
      </p:sp>
    </p:spTree>
    <p:extLst>
      <p:ext uri="{BB962C8B-B14F-4D97-AF65-F5344CB8AC3E}">
        <p14:creationId xmlns:p14="http://schemas.microsoft.com/office/powerpoint/2010/main" val="3298319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FBA36-F602-1FE7-E1E5-285418CFA9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EDCF55D-7296-10C0-7EC5-9AF449572D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1745F3E-397B-1417-8411-8475C4523C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FEF68F-A27F-173A-30A6-7A9ABA48734F}"/>
              </a:ext>
            </a:extLst>
          </p:cNvPr>
          <p:cNvSpPr>
            <a:spLocks noGrp="1"/>
          </p:cNvSpPr>
          <p:nvPr>
            <p:ph type="dt" sz="half" idx="10"/>
          </p:nvPr>
        </p:nvSpPr>
        <p:spPr/>
        <p:txBody>
          <a:bodyPr/>
          <a:lstStyle/>
          <a:p>
            <a:fld id="{612484EB-29B6-4859-A023-3DFF95849BE9}" type="datetimeFigureOut">
              <a:rPr lang="en-US" smtClean="0"/>
              <a:t>1/31/2026</a:t>
            </a:fld>
            <a:endParaRPr lang="en-US"/>
          </a:p>
        </p:txBody>
      </p:sp>
      <p:sp>
        <p:nvSpPr>
          <p:cNvPr id="6" name="Footer Placeholder 5">
            <a:extLst>
              <a:ext uri="{FF2B5EF4-FFF2-40B4-BE49-F238E27FC236}">
                <a16:creationId xmlns:a16="http://schemas.microsoft.com/office/drawing/2014/main" id="{A9C4E154-CBF0-70D2-99BD-690F9F31BF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131A4C-815E-30BB-4428-2663F8EF0F33}"/>
              </a:ext>
            </a:extLst>
          </p:cNvPr>
          <p:cNvSpPr>
            <a:spLocks noGrp="1"/>
          </p:cNvSpPr>
          <p:nvPr>
            <p:ph type="sldNum" sz="quarter" idx="12"/>
          </p:nvPr>
        </p:nvSpPr>
        <p:spPr/>
        <p:txBody>
          <a:bodyPr/>
          <a:lstStyle/>
          <a:p>
            <a:fld id="{394A830B-27F2-4787-9524-583B91403AFC}" type="slidenum">
              <a:rPr lang="en-US" smtClean="0"/>
              <a:t>‹#›</a:t>
            </a:fld>
            <a:endParaRPr lang="en-US"/>
          </a:p>
        </p:txBody>
      </p:sp>
    </p:spTree>
    <p:extLst>
      <p:ext uri="{BB962C8B-B14F-4D97-AF65-F5344CB8AC3E}">
        <p14:creationId xmlns:p14="http://schemas.microsoft.com/office/powerpoint/2010/main" val="1234085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8B420-DA24-AA47-9242-71B36C9D89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91632B-8E1A-E14D-4BB3-487695400F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1763EBE-6877-862A-F325-D08F96BC80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FA3F1E-21C9-7D04-3492-54B72676651A}"/>
              </a:ext>
            </a:extLst>
          </p:cNvPr>
          <p:cNvSpPr>
            <a:spLocks noGrp="1"/>
          </p:cNvSpPr>
          <p:nvPr>
            <p:ph type="dt" sz="half" idx="10"/>
          </p:nvPr>
        </p:nvSpPr>
        <p:spPr/>
        <p:txBody>
          <a:bodyPr/>
          <a:lstStyle/>
          <a:p>
            <a:fld id="{612484EB-29B6-4859-A023-3DFF95849BE9}" type="datetimeFigureOut">
              <a:rPr lang="en-US" smtClean="0"/>
              <a:t>1/31/2026</a:t>
            </a:fld>
            <a:endParaRPr lang="en-US"/>
          </a:p>
        </p:txBody>
      </p:sp>
      <p:sp>
        <p:nvSpPr>
          <p:cNvPr id="6" name="Footer Placeholder 5">
            <a:extLst>
              <a:ext uri="{FF2B5EF4-FFF2-40B4-BE49-F238E27FC236}">
                <a16:creationId xmlns:a16="http://schemas.microsoft.com/office/drawing/2014/main" id="{3AC3E67E-18E5-9621-B506-DFD6FB4F96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DA982B-6DD5-47CE-A6C0-F212DB95B82A}"/>
              </a:ext>
            </a:extLst>
          </p:cNvPr>
          <p:cNvSpPr>
            <a:spLocks noGrp="1"/>
          </p:cNvSpPr>
          <p:nvPr>
            <p:ph type="sldNum" sz="quarter" idx="12"/>
          </p:nvPr>
        </p:nvSpPr>
        <p:spPr/>
        <p:txBody>
          <a:bodyPr/>
          <a:lstStyle/>
          <a:p>
            <a:fld id="{394A830B-27F2-4787-9524-583B91403AFC}" type="slidenum">
              <a:rPr lang="en-US" smtClean="0"/>
              <a:t>‹#›</a:t>
            </a:fld>
            <a:endParaRPr lang="en-US"/>
          </a:p>
        </p:txBody>
      </p:sp>
    </p:spTree>
    <p:extLst>
      <p:ext uri="{BB962C8B-B14F-4D97-AF65-F5344CB8AC3E}">
        <p14:creationId xmlns:p14="http://schemas.microsoft.com/office/powerpoint/2010/main" val="3949601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D3A1EB-F2F1-87C1-A02E-A9DF4B6652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CAD761-C4D9-E418-0219-7B0E9D3B3D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822492-37C6-DCA7-A062-973C49BCC2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12484EB-29B6-4859-A023-3DFF95849BE9}" type="datetimeFigureOut">
              <a:rPr lang="en-US" smtClean="0"/>
              <a:t>1/31/2026</a:t>
            </a:fld>
            <a:endParaRPr lang="en-US"/>
          </a:p>
        </p:txBody>
      </p:sp>
      <p:sp>
        <p:nvSpPr>
          <p:cNvPr id="5" name="Footer Placeholder 4">
            <a:extLst>
              <a:ext uri="{FF2B5EF4-FFF2-40B4-BE49-F238E27FC236}">
                <a16:creationId xmlns:a16="http://schemas.microsoft.com/office/drawing/2014/main" id="{7F4C1E79-5229-92BB-7D9D-BA20A17112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EBE21ED-CE26-3A4A-CFF6-C881815329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94A830B-27F2-4787-9524-583B91403AFC}" type="slidenum">
              <a:rPr lang="en-US" smtClean="0"/>
              <a:t>‹#›</a:t>
            </a:fld>
            <a:endParaRPr lang="en-US"/>
          </a:p>
        </p:txBody>
      </p:sp>
    </p:spTree>
    <p:extLst>
      <p:ext uri="{BB962C8B-B14F-4D97-AF65-F5344CB8AC3E}">
        <p14:creationId xmlns:p14="http://schemas.microsoft.com/office/powerpoint/2010/main" val="33139462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3180FE70-4B3D-21F6-7C1D-6FA3DF1CFC36}"/>
              </a:ext>
            </a:extLst>
          </p:cNvPr>
          <p:cNvSpPr>
            <a:spLocks noGrp="1"/>
          </p:cNvSpPr>
          <p:nvPr>
            <p:ph type="ctrTitle"/>
          </p:nvPr>
        </p:nvSpPr>
        <p:spPr>
          <a:xfrm>
            <a:off x="3880430" y="583345"/>
            <a:ext cx="7160357" cy="4164820"/>
          </a:xfrm>
        </p:spPr>
        <p:txBody>
          <a:bodyPr anchor="t">
            <a:normAutofit/>
          </a:bodyPr>
          <a:lstStyle/>
          <a:p>
            <a:pPr algn="r"/>
            <a:r>
              <a:rPr lang="en-US" sz="7400">
                <a:solidFill>
                  <a:srgbClr val="FFFFFF"/>
                </a:solidFill>
              </a:rPr>
              <a:t>PRISONER B-3087</a:t>
            </a:r>
            <a:br>
              <a:rPr lang="en-US" sz="7400">
                <a:solidFill>
                  <a:srgbClr val="FFFFFF"/>
                </a:solidFill>
              </a:rPr>
            </a:br>
            <a:r>
              <a:rPr lang="en-US" sz="7400">
                <a:solidFill>
                  <a:srgbClr val="FFFFFF"/>
                </a:solidFill>
              </a:rPr>
              <a:t>CHAPTERS 5-10</a:t>
            </a:r>
            <a:br>
              <a:rPr lang="en-US" sz="7400">
                <a:solidFill>
                  <a:srgbClr val="FFFFFF"/>
                </a:solidFill>
              </a:rPr>
            </a:br>
            <a:endParaRPr lang="en-US" sz="7400">
              <a:solidFill>
                <a:srgbClr val="FFFFFF"/>
              </a:solidFill>
            </a:endParaRPr>
          </a:p>
        </p:txBody>
      </p:sp>
      <p:sp>
        <p:nvSpPr>
          <p:cNvPr id="3" name="Subtitle 2">
            <a:extLst>
              <a:ext uri="{FF2B5EF4-FFF2-40B4-BE49-F238E27FC236}">
                <a16:creationId xmlns:a16="http://schemas.microsoft.com/office/drawing/2014/main" id="{D4BD23A6-92BE-43AE-6D77-6508DE645995}"/>
              </a:ext>
            </a:extLst>
          </p:cNvPr>
          <p:cNvSpPr>
            <a:spLocks noGrp="1"/>
          </p:cNvSpPr>
          <p:nvPr>
            <p:ph type="subTitle" idx="1"/>
          </p:nvPr>
        </p:nvSpPr>
        <p:spPr>
          <a:xfrm flipH="1" flipV="1">
            <a:off x="87087" y="6476999"/>
            <a:ext cx="1121142" cy="174172"/>
          </a:xfrm>
        </p:spPr>
        <p:txBody>
          <a:bodyPr>
            <a:normAutofit fontScale="32500" lnSpcReduction="20000"/>
          </a:bodyPr>
          <a:lstStyle/>
          <a:p>
            <a:pPr algn="l"/>
            <a:endParaRPr lang="en-US" sz="2000">
              <a:solidFill>
                <a:srgbClr val="FFFFFF"/>
              </a:solidFill>
            </a:endParaRPr>
          </a:p>
        </p:txBody>
      </p:sp>
      <p:sp>
        <p:nvSpPr>
          <p:cNvPr id="23"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25"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27"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29" name="Straight Connector 28">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31"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33"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35"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2630010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1D26A15-3532-1E15-AAC9-264310C05F9D}"/>
              </a:ext>
            </a:extLst>
          </p:cNvPr>
          <p:cNvSpPr txBox="1"/>
          <p:nvPr/>
        </p:nvSpPr>
        <p:spPr>
          <a:xfrm>
            <a:off x="0" y="1"/>
            <a:ext cx="12192000" cy="6370975"/>
          </a:xfrm>
          <a:prstGeom prst="rect">
            <a:avLst/>
          </a:prstGeom>
          <a:noFill/>
        </p:spPr>
        <p:txBody>
          <a:bodyPr wrap="square">
            <a:spAutoFit/>
          </a:bodyPr>
          <a:lstStyle/>
          <a:p>
            <a:r>
              <a:rPr lang="en-US" sz="2400" b="1" dirty="0"/>
              <a:t>			</a:t>
            </a:r>
            <a:r>
              <a:rPr lang="en-US" sz="2400" b="1" dirty="0">
                <a:solidFill>
                  <a:srgbClr val="C00000"/>
                </a:solidFill>
              </a:rPr>
              <a:t>     Detailed Summary: Chapters 5–10</a:t>
            </a:r>
          </a:p>
          <a:p>
            <a:endParaRPr lang="en-US" sz="2400" b="1" dirty="0"/>
          </a:p>
          <a:p>
            <a:r>
              <a:rPr lang="en-US" sz="2400" b="1" dirty="0">
                <a:solidFill>
                  <a:srgbClr val="C00000"/>
                </a:solidFill>
              </a:rPr>
              <a:t>Chapter 5</a:t>
            </a:r>
          </a:p>
          <a:p>
            <a:endParaRPr lang="en-US" sz="2400" b="1" dirty="0"/>
          </a:p>
          <a:p>
            <a:r>
              <a:rPr lang="en-US" sz="2400" b="1" dirty="0"/>
              <a:t>Yanek and his family are forced into increasingly harsh conditions as Nazi control</a:t>
            </a:r>
          </a:p>
          <a:p>
            <a:r>
              <a:rPr lang="en-US" sz="2400" b="1" dirty="0"/>
              <a:t> tightens. Food becomes scarce, fear is constant, and the rules grow more brutal. </a:t>
            </a:r>
          </a:p>
          <a:p>
            <a:r>
              <a:rPr lang="en-US" sz="2400" b="1" dirty="0"/>
              <a:t>Yanek begins to understand that survival now depends on obedience, silence, and </a:t>
            </a:r>
          </a:p>
          <a:p>
            <a:r>
              <a:rPr lang="en-US" sz="2400" b="1" dirty="0"/>
              <a:t>quick thinking. The sense of childhood normalcy disappears as danger becomes part of </a:t>
            </a:r>
          </a:p>
          <a:p>
            <a:r>
              <a:rPr lang="en-US" sz="2400" b="1" dirty="0"/>
              <a:t>daily life.</a:t>
            </a:r>
          </a:p>
          <a:p>
            <a:endParaRPr lang="en-US" sz="2400" b="1" dirty="0"/>
          </a:p>
          <a:p>
            <a:r>
              <a:rPr lang="en-US" sz="2400" b="1" dirty="0">
                <a:solidFill>
                  <a:srgbClr val="C00000"/>
                </a:solidFill>
              </a:rPr>
              <a:t>Chapter 6</a:t>
            </a:r>
          </a:p>
          <a:p>
            <a:endParaRPr lang="en-US" sz="2400" b="1" dirty="0"/>
          </a:p>
          <a:p>
            <a:r>
              <a:rPr lang="en-US" sz="2400" b="1" dirty="0"/>
              <a:t>Yanek is separated from family members for the first time. This separation is emotionally devastating and marks a major turning point in the story. He learns that attachment can be dangerous in the camps, because loved ones can be taken away without warning. Yanek begins to rely on his inner strength and instincts rather than on adults for protection.</a:t>
            </a:r>
          </a:p>
        </p:txBody>
      </p:sp>
    </p:spTree>
    <p:extLst>
      <p:ext uri="{BB962C8B-B14F-4D97-AF65-F5344CB8AC3E}">
        <p14:creationId xmlns:p14="http://schemas.microsoft.com/office/powerpoint/2010/main" val="1286710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70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27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91DA09-6A06-5313-D618-7A43C5B76339}"/>
              </a:ext>
            </a:extLst>
          </p:cNvPr>
          <p:cNvSpPr txBox="1"/>
          <p:nvPr/>
        </p:nvSpPr>
        <p:spPr>
          <a:xfrm>
            <a:off x="71919" y="0"/>
            <a:ext cx="12120081" cy="5632311"/>
          </a:xfrm>
          <a:prstGeom prst="rect">
            <a:avLst/>
          </a:prstGeom>
          <a:noFill/>
        </p:spPr>
        <p:txBody>
          <a:bodyPr wrap="square">
            <a:spAutoFit/>
          </a:bodyPr>
          <a:lstStyle/>
          <a:p>
            <a:r>
              <a:rPr lang="en-US" sz="2400" b="1" dirty="0">
                <a:solidFill>
                  <a:srgbClr val="C00000"/>
                </a:solidFill>
              </a:rPr>
              <a:t>Chapter 7</a:t>
            </a:r>
          </a:p>
          <a:p>
            <a:endParaRPr lang="en-US" sz="2400" b="1" dirty="0"/>
          </a:p>
          <a:p>
            <a:r>
              <a:rPr lang="en-US" sz="2400" b="1" dirty="0"/>
              <a:t>Yanek is transported again under inhumane conditions. Prisoners are treated as numbers rather than people, reinforcing the loss of identity. Yanek witnesses cruelty and violence that shock him, but he also learns that reacting emotionally can be dangerous. He starts to suppress fear and pain in order to survive.</a:t>
            </a:r>
          </a:p>
          <a:p>
            <a:endParaRPr lang="en-US" sz="2400" b="1" dirty="0"/>
          </a:p>
          <a:p>
            <a:r>
              <a:rPr lang="en-US" sz="2400" b="1" dirty="0">
                <a:solidFill>
                  <a:srgbClr val="C00000"/>
                </a:solidFill>
              </a:rPr>
              <a:t>Chapter 8</a:t>
            </a:r>
          </a:p>
          <a:p>
            <a:endParaRPr lang="en-US" sz="2400" b="1" dirty="0"/>
          </a:p>
          <a:p>
            <a:r>
              <a:rPr lang="en-US" sz="2400" b="1" dirty="0"/>
              <a:t>Life in the camp is defined by strict routines, forced labor, and constant hunger. Yanek learns “camp rules” that are never written but must be followed: don’t stand out, don’t complain, and conserve energy. Small decisions—where to stand, when to speak, how to move—can mean the difference between life and death.</a:t>
            </a:r>
          </a:p>
          <a:p>
            <a:endParaRPr lang="en-US" sz="2400" b="1" dirty="0"/>
          </a:p>
          <a:p>
            <a:endParaRPr lang="en-US" sz="2400" b="1" dirty="0"/>
          </a:p>
        </p:txBody>
      </p:sp>
    </p:spTree>
    <p:extLst>
      <p:ext uri="{BB962C8B-B14F-4D97-AF65-F5344CB8AC3E}">
        <p14:creationId xmlns:p14="http://schemas.microsoft.com/office/powerpoint/2010/main" val="3366863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70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27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BE75CF9-B731-4669-CCAC-B4E86ED6E7D2}"/>
              </a:ext>
            </a:extLst>
          </p:cNvPr>
          <p:cNvSpPr txBox="1"/>
          <p:nvPr/>
        </p:nvSpPr>
        <p:spPr>
          <a:xfrm>
            <a:off x="-1" y="-71918"/>
            <a:ext cx="12113231" cy="4524315"/>
          </a:xfrm>
          <a:prstGeom prst="rect">
            <a:avLst/>
          </a:prstGeom>
          <a:noFill/>
        </p:spPr>
        <p:txBody>
          <a:bodyPr wrap="square">
            <a:spAutoFit/>
          </a:bodyPr>
          <a:lstStyle/>
          <a:p>
            <a:r>
              <a:rPr lang="en-US" sz="2400" b="1" dirty="0">
                <a:solidFill>
                  <a:srgbClr val="C00000"/>
                </a:solidFill>
              </a:rPr>
              <a:t>Chapter 9</a:t>
            </a:r>
          </a:p>
          <a:p>
            <a:endParaRPr lang="en-US" sz="2400" b="1" dirty="0"/>
          </a:p>
          <a:p>
            <a:r>
              <a:rPr lang="en-US" sz="2400" b="1" dirty="0"/>
              <a:t>Yanek begins working under brutal conditions that push him to his physical limits. Despite exhaustion and hunger, he forces himself to keep going. He observes that prisoners who give up mentally often do not survive. Hope becomes quiet and internal, not spoken aloud.</a:t>
            </a:r>
          </a:p>
          <a:p>
            <a:endParaRPr lang="en-US" sz="2400" b="1" dirty="0"/>
          </a:p>
          <a:p>
            <a:r>
              <a:rPr lang="en-US" sz="2400" b="1" dirty="0">
                <a:solidFill>
                  <a:srgbClr val="C00000"/>
                </a:solidFill>
              </a:rPr>
              <a:t>Chapter 10</a:t>
            </a:r>
          </a:p>
          <a:p>
            <a:r>
              <a:rPr lang="en-US" sz="2400" b="1" dirty="0"/>
              <a:t>Yanek adapts further to camp life. Survival becomes his only goal. He learns to observe guards carefully, follow orders exactly, and remain invisible. Though his body is weakening, his determination strengthens. The chapter highlights the idea that survival is not about strength alone, but about awareness, discipline, and resilience.</a:t>
            </a:r>
          </a:p>
        </p:txBody>
      </p:sp>
    </p:spTree>
    <p:extLst>
      <p:ext uri="{BB962C8B-B14F-4D97-AF65-F5344CB8AC3E}">
        <p14:creationId xmlns:p14="http://schemas.microsoft.com/office/powerpoint/2010/main" val="968610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70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2700000" scaled="1"/>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943E9D3-D500-186C-6951-32CB4C599912}"/>
              </a:ext>
            </a:extLst>
          </p:cNvPr>
          <p:cNvSpPr txBox="1"/>
          <p:nvPr/>
        </p:nvSpPr>
        <p:spPr>
          <a:xfrm>
            <a:off x="0" y="71919"/>
            <a:ext cx="12192000" cy="5632311"/>
          </a:xfrm>
          <a:prstGeom prst="rect">
            <a:avLst/>
          </a:prstGeom>
          <a:noFill/>
        </p:spPr>
        <p:txBody>
          <a:bodyPr wrap="square" rtlCol="0">
            <a:spAutoFit/>
          </a:bodyPr>
          <a:lstStyle/>
          <a:p>
            <a:r>
              <a:rPr lang="en-US" sz="2400" b="1" dirty="0"/>
              <a:t>		   </a:t>
            </a:r>
            <a:r>
              <a:rPr lang="en-US" sz="2400" b="1" dirty="0">
                <a:solidFill>
                  <a:srgbClr val="C00000"/>
                </a:solidFill>
              </a:rPr>
              <a:t>HOW DO YOU UNDERSTAND THE KEY THEAMS IN CHAPTERS 5-10?</a:t>
            </a:r>
          </a:p>
          <a:p>
            <a:endParaRPr lang="en-US" sz="2400" b="1" dirty="0">
              <a:solidFill>
                <a:srgbClr val="C00000"/>
              </a:solidFill>
            </a:endParaRPr>
          </a:p>
          <a:p>
            <a:r>
              <a:rPr lang="en-US" sz="2400" b="1" dirty="0">
                <a:solidFill>
                  <a:srgbClr val="C00000"/>
                </a:solidFill>
              </a:rPr>
              <a:t>						Key Themes</a:t>
            </a:r>
          </a:p>
          <a:p>
            <a:endParaRPr lang="en-US" sz="2400" b="1" dirty="0"/>
          </a:p>
          <a:p>
            <a:r>
              <a:rPr lang="en-US" sz="2400" b="1" dirty="0"/>
              <a:t>-Loss of identity</a:t>
            </a:r>
          </a:p>
          <a:p>
            <a:endParaRPr lang="en-US" sz="2400" b="1" dirty="0"/>
          </a:p>
          <a:p>
            <a:r>
              <a:rPr lang="en-US" sz="2400" b="1" dirty="0"/>
              <a:t>-Separation and loneliness</a:t>
            </a:r>
          </a:p>
          <a:p>
            <a:endParaRPr lang="en-US" sz="2400" b="1" dirty="0"/>
          </a:p>
          <a:p>
            <a:r>
              <a:rPr lang="en-US" sz="2400" b="1" dirty="0"/>
              <a:t>-Adaptation and survival</a:t>
            </a:r>
          </a:p>
          <a:p>
            <a:endParaRPr lang="en-US" sz="2400" b="1" dirty="0"/>
          </a:p>
          <a:p>
            <a:r>
              <a:rPr lang="en-US" sz="2400" b="1" dirty="0"/>
              <a:t>-Dehumanization</a:t>
            </a:r>
          </a:p>
          <a:p>
            <a:endParaRPr lang="en-US" sz="2400" b="1" dirty="0"/>
          </a:p>
          <a:p>
            <a:r>
              <a:rPr lang="en-US" sz="2400" b="1" dirty="0"/>
              <a:t>Inner strength and resilience</a:t>
            </a:r>
          </a:p>
          <a:p>
            <a:endParaRPr lang="en-US" sz="2400" b="1" dirty="0"/>
          </a:p>
          <a:p>
            <a:endParaRPr lang="en-US" sz="2400" b="1" dirty="0"/>
          </a:p>
        </p:txBody>
      </p:sp>
    </p:spTree>
    <p:extLst>
      <p:ext uri="{BB962C8B-B14F-4D97-AF65-F5344CB8AC3E}">
        <p14:creationId xmlns:p14="http://schemas.microsoft.com/office/powerpoint/2010/main" val="3050128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70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27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12E67D-35B5-4A37-0B11-CEFCCEA1237F}"/>
              </a:ext>
            </a:extLst>
          </p:cNvPr>
          <p:cNvSpPr txBox="1"/>
          <p:nvPr/>
        </p:nvSpPr>
        <p:spPr>
          <a:xfrm>
            <a:off x="0" y="0"/>
            <a:ext cx="12192000" cy="6370975"/>
          </a:xfrm>
          <a:prstGeom prst="rect">
            <a:avLst/>
          </a:prstGeom>
          <a:noFill/>
        </p:spPr>
        <p:txBody>
          <a:bodyPr wrap="square">
            <a:spAutoFit/>
          </a:bodyPr>
          <a:lstStyle/>
          <a:p>
            <a:endParaRPr lang="en-US" sz="2400" b="1" dirty="0"/>
          </a:p>
          <a:p>
            <a:r>
              <a:rPr lang="en-US" sz="2400" b="1" dirty="0">
                <a:solidFill>
                  <a:srgbClr val="C00000"/>
                </a:solidFill>
              </a:rPr>
              <a:t>ACTIVITY 1</a:t>
            </a:r>
          </a:p>
          <a:p>
            <a:endParaRPr lang="en-US" sz="2400" b="1" dirty="0"/>
          </a:p>
          <a:p>
            <a:r>
              <a:rPr lang="en-US" sz="2400" b="1" dirty="0">
                <a:solidFill>
                  <a:srgbClr val="C00000"/>
                </a:solidFill>
              </a:rPr>
              <a:t>Create a two-column chart:</a:t>
            </a:r>
          </a:p>
          <a:p>
            <a:r>
              <a:rPr lang="en-US" sz="2400" b="1" dirty="0"/>
              <a:t>Column 1: “Unwritten Camp </a:t>
            </a:r>
            <a:r>
              <a:rPr lang="en-US" sz="2400" b="1" dirty="0" err="1"/>
              <a:t>Rules”Column</a:t>
            </a:r>
            <a:r>
              <a:rPr lang="en-US" sz="2400" b="1" dirty="0"/>
              <a:t> </a:t>
            </a:r>
          </a:p>
          <a:p>
            <a:endParaRPr lang="en-US" sz="2400" b="1" dirty="0"/>
          </a:p>
          <a:p>
            <a:r>
              <a:rPr lang="en-US" sz="2400" b="1" dirty="0"/>
              <a:t>2: “Why This Rule Helped Someone Survive”</a:t>
            </a:r>
          </a:p>
          <a:p>
            <a:r>
              <a:rPr lang="en-US" sz="2400" b="1" dirty="0"/>
              <a:t>Example you could include:  Don’t stand out - Avoids punishment</a:t>
            </a:r>
          </a:p>
          <a:p>
            <a:r>
              <a:rPr lang="en-US" sz="2400" b="1" dirty="0"/>
              <a:t>**********************************************************************************</a:t>
            </a:r>
          </a:p>
          <a:p>
            <a:r>
              <a:rPr lang="en-US" sz="2400" b="1" dirty="0"/>
              <a:t>Answer the question and explain:</a:t>
            </a:r>
          </a:p>
          <a:p>
            <a:r>
              <a:rPr lang="en-US" sz="2400" b="1" dirty="0"/>
              <a:t>Which rule would be hardest for you to follow? Why?</a:t>
            </a:r>
          </a:p>
          <a:p>
            <a:r>
              <a:rPr lang="en-US" sz="2400" b="1" dirty="0"/>
              <a:t>***********************************************************************************</a:t>
            </a:r>
          </a:p>
          <a:p>
            <a:r>
              <a:rPr lang="en-US" sz="2400" b="1" dirty="0">
                <a:solidFill>
                  <a:srgbClr val="C00000"/>
                </a:solidFill>
              </a:rPr>
              <a:t>ACTIVITY 2</a:t>
            </a:r>
          </a:p>
          <a:p>
            <a:r>
              <a:rPr lang="en-US" sz="2400" b="1" dirty="0"/>
              <a:t>In Chapters 5–10, Yanek begins to lose his identity and becomes known primarily as a number.</a:t>
            </a:r>
          </a:p>
          <a:p>
            <a:r>
              <a:rPr lang="en-US" sz="2400" b="1" dirty="0"/>
              <a:t>Explain how the Nazis used dehumanization as a tool of </a:t>
            </a:r>
            <a:r>
              <a:rPr lang="en-US" sz="2400" b="1" dirty="0" err="1"/>
              <a:t>control.How</a:t>
            </a:r>
            <a:r>
              <a:rPr lang="en-US" sz="2400" b="1" dirty="0"/>
              <a:t> does Yanek resist this loss of identity, even quietly?</a:t>
            </a:r>
          </a:p>
        </p:txBody>
      </p:sp>
    </p:spTree>
    <p:extLst>
      <p:ext uri="{BB962C8B-B14F-4D97-AF65-F5344CB8AC3E}">
        <p14:creationId xmlns:p14="http://schemas.microsoft.com/office/powerpoint/2010/main" val="3441323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70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27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7C8C1A2-2704-1BB4-E03F-A24C57726BE6}"/>
              </a:ext>
            </a:extLst>
          </p:cNvPr>
          <p:cNvSpPr txBox="1"/>
          <p:nvPr/>
        </p:nvSpPr>
        <p:spPr>
          <a:xfrm>
            <a:off x="0" y="0"/>
            <a:ext cx="12192000" cy="7109639"/>
          </a:xfrm>
          <a:prstGeom prst="rect">
            <a:avLst/>
          </a:prstGeom>
          <a:noFill/>
        </p:spPr>
        <p:txBody>
          <a:bodyPr wrap="square">
            <a:spAutoFit/>
          </a:bodyPr>
          <a:lstStyle/>
          <a:p>
            <a:r>
              <a:rPr lang="en-US" sz="2400" b="1" dirty="0"/>
              <a:t>	</a:t>
            </a:r>
            <a:r>
              <a:rPr lang="en-US" sz="2400" b="1" dirty="0">
                <a:solidFill>
                  <a:srgbClr val="C00000"/>
                </a:solidFill>
              </a:rPr>
              <a:t>ACTIVITY 2</a:t>
            </a:r>
            <a:r>
              <a:rPr lang="en-US" sz="2400" b="1" dirty="0"/>
              <a:t>	</a:t>
            </a:r>
          </a:p>
          <a:p>
            <a:endParaRPr lang="en-US" sz="2400" b="1" dirty="0">
              <a:solidFill>
                <a:srgbClr val="C00000"/>
              </a:solidFill>
            </a:endParaRPr>
          </a:p>
          <a:p>
            <a:r>
              <a:rPr lang="en-US" sz="2400" b="1" dirty="0">
                <a:solidFill>
                  <a:srgbClr val="C00000"/>
                </a:solidFill>
              </a:rPr>
              <a:t>Decision Under Pressure (Scenario-Based Reasoning)</a:t>
            </a:r>
          </a:p>
          <a:p>
            <a:endParaRPr lang="en-US" sz="2400" b="1" dirty="0">
              <a:solidFill>
                <a:srgbClr val="C00000"/>
              </a:solidFill>
            </a:endParaRPr>
          </a:p>
          <a:p>
            <a:r>
              <a:rPr lang="en-US" sz="2400" b="1" dirty="0" err="1"/>
              <a:t>Task:Create</a:t>
            </a:r>
            <a:r>
              <a:rPr lang="en-US" sz="2400" b="1" dirty="0"/>
              <a:t> a camp-style scenario (no graphic details):</a:t>
            </a:r>
          </a:p>
          <a:p>
            <a:endParaRPr lang="en-US" sz="2400" b="1" dirty="0"/>
          </a:p>
          <a:p>
            <a:r>
              <a:rPr lang="en-US" sz="2400" b="1" dirty="0"/>
              <a:t>You are given an order that feels unfair or dangerous. </a:t>
            </a:r>
          </a:p>
          <a:p>
            <a:endParaRPr lang="en-US" sz="2400" b="1" dirty="0"/>
          </a:p>
          <a:p>
            <a:r>
              <a:rPr lang="en-US" sz="2400" b="1" dirty="0"/>
              <a:t>A) If you speak up, you risk punishment. </a:t>
            </a:r>
          </a:p>
          <a:p>
            <a:endParaRPr lang="en-US" sz="2400" b="1" dirty="0"/>
          </a:p>
          <a:p>
            <a:r>
              <a:rPr lang="en-US" sz="2400" b="1" dirty="0"/>
              <a:t>B) If you stay silent, someone else may suffer.</a:t>
            </a:r>
          </a:p>
          <a:p>
            <a:endParaRPr lang="en-US" sz="2400" b="1" dirty="0"/>
          </a:p>
          <a:p>
            <a:r>
              <a:rPr lang="en-US" sz="2400" b="1" dirty="0"/>
              <a:t>What would you do — and why?</a:t>
            </a:r>
          </a:p>
          <a:p>
            <a:endParaRPr lang="en-US" sz="2400" b="1" dirty="0"/>
          </a:p>
          <a:p>
            <a:r>
              <a:rPr lang="en-US" sz="2400" b="1" dirty="0"/>
              <a:t>Rules: No modern assumptions</a:t>
            </a:r>
          </a:p>
          <a:p>
            <a:endParaRPr lang="en-US" sz="2400" b="1" dirty="0"/>
          </a:p>
          <a:p>
            <a:r>
              <a:rPr lang="en-US" sz="2400" b="1" dirty="0"/>
              <a:t>Must base reasoning on camp conditions described in Chapters 5–10</a:t>
            </a:r>
          </a:p>
          <a:p>
            <a:endParaRPr lang="en-US" sz="2400" b="1" dirty="0"/>
          </a:p>
          <a:p>
            <a:r>
              <a:rPr lang="en-US" sz="2400" b="1" dirty="0"/>
              <a:t>Must acknowledge risks of both choices</a:t>
            </a:r>
          </a:p>
        </p:txBody>
      </p:sp>
    </p:spTree>
    <p:extLst>
      <p:ext uri="{BB962C8B-B14F-4D97-AF65-F5344CB8AC3E}">
        <p14:creationId xmlns:p14="http://schemas.microsoft.com/office/powerpoint/2010/main" val="158182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70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27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C77EBBE-6179-B722-D120-EF1CDFEF059A}"/>
              </a:ext>
            </a:extLst>
          </p:cNvPr>
          <p:cNvSpPr txBox="1"/>
          <p:nvPr/>
        </p:nvSpPr>
        <p:spPr>
          <a:xfrm>
            <a:off x="0" y="-71918"/>
            <a:ext cx="12192000" cy="6740307"/>
          </a:xfrm>
          <a:prstGeom prst="rect">
            <a:avLst/>
          </a:prstGeom>
          <a:noFill/>
        </p:spPr>
        <p:txBody>
          <a:bodyPr wrap="square">
            <a:spAutoFit/>
          </a:bodyPr>
          <a:lstStyle/>
          <a:p>
            <a:r>
              <a:rPr lang="en-US" sz="2400" b="1" dirty="0"/>
              <a:t>				</a:t>
            </a:r>
          </a:p>
          <a:p>
            <a:r>
              <a:rPr lang="en-US" sz="2400" b="1" dirty="0">
                <a:solidFill>
                  <a:srgbClr val="C00000"/>
                </a:solidFill>
              </a:rPr>
              <a:t>ACTIVITY 3</a:t>
            </a:r>
            <a:endParaRPr lang="en-US" sz="2400" b="1" dirty="0"/>
          </a:p>
          <a:p>
            <a:r>
              <a:rPr lang="en-US" sz="2400" b="1" dirty="0">
                <a:solidFill>
                  <a:srgbClr val="C00000"/>
                </a:solidFill>
              </a:rPr>
              <a:t>Compare Survival Skills </a:t>
            </a:r>
          </a:p>
          <a:p>
            <a:endParaRPr lang="en-US" sz="2400" b="1" dirty="0"/>
          </a:p>
          <a:p>
            <a:r>
              <a:rPr lang="en-US" sz="2400" b="1" dirty="0" err="1"/>
              <a:t>Task:Students</a:t>
            </a:r>
            <a:r>
              <a:rPr lang="en-US" sz="2400" b="1" dirty="0"/>
              <a:t> list three skills Yanek develops in Chapters 5–10 </a:t>
            </a:r>
          </a:p>
          <a:p>
            <a:endParaRPr lang="en-US" sz="2400" b="1" dirty="0"/>
          </a:p>
          <a:p>
            <a:r>
              <a:rPr lang="en-US" sz="2400" b="1" dirty="0"/>
              <a:t>Which of these skills would still be useful today, and which only exist because of extreme oppression?</a:t>
            </a:r>
          </a:p>
          <a:p>
            <a:endParaRPr lang="en-US" sz="2400" b="1" dirty="0"/>
          </a:p>
          <a:p>
            <a:r>
              <a:rPr lang="en-US" sz="2400" b="1" dirty="0"/>
              <a:t>Extension:  Connect one skill to:</a:t>
            </a:r>
          </a:p>
          <a:p>
            <a:r>
              <a:rPr lang="en-US" sz="2400" b="1" dirty="0"/>
              <a:t>-modern refugees</a:t>
            </a:r>
          </a:p>
          <a:p>
            <a:r>
              <a:rPr lang="en-US" sz="2400" b="1" dirty="0"/>
              <a:t>-prisoners of war</a:t>
            </a:r>
          </a:p>
          <a:p>
            <a:r>
              <a:rPr lang="en-US" sz="2400" b="1" dirty="0"/>
              <a:t>-people in crisis zones</a:t>
            </a:r>
          </a:p>
          <a:p>
            <a:r>
              <a:rPr lang="en-US" sz="2400" b="1" dirty="0"/>
              <a:t>***********************************************************************************</a:t>
            </a:r>
          </a:p>
          <a:p>
            <a:r>
              <a:rPr lang="en-US" sz="2400" b="1" dirty="0">
                <a:solidFill>
                  <a:srgbClr val="C00000"/>
                </a:solidFill>
              </a:rPr>
              <a:t>ACTIVITY 4</a:t>
            </a:r>
          </a:p>
          <a:p>
            <a:r>
              <a:rPr lang="en-US" sz="2400" b="1" dirty="0"/>
              <a:t>Yanek survives not because he is physically strong, but because he adapts mentally.</a:t>
            </a:r>
          </a:p>
          <a:p>
            <a:r>
              <a:rPr lang="en-US" sz="2400" b="1" dirty="0"/>
              <a:t>To what extent do you agree with this statement?</a:t>
            </a:r>
          </a:p>
          <a:p>
            <a:r>
              <a:rPr lang="en-US" sz="2400" b="1" dirty="0"/>
              <a:t> Support your answer with evidence from Chapters 5–10.</a:t>
            </a:r>
          </a:p>
        </p:txBody>
      </p:sp>
    </p:spTree>
    <p:extLst>
      <p:ext uri="{BB962C8B-B14F-4D97-AF65-F5344CB8AC3E}">
        <p14:creationId xmlns:p14="http://schemas.microsoft.com/office/powerpoint/2010/main" val="2518436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70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2700000" scaled="1"/>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6B9D522-0EC5-9366-CF8A-B440F18221F9}"/>
              </a:ext>
            </a:extLst>
          </p:cNvPr>
          <p:cNvSpPr txBox="1"/>
          <p:nvPr/>
        </p:nvSpPr>
        <p:spPr>
          <a:xfrm>
            <a:off x="1571946" y="976045"/>
            <a:ext cx="6022803" cy="2554545"/>
          </a:xfrm>
          <a:prstGeom prst="rect">
            <a:avLst/>
          </a:prstGeom>
          <a:noFill/>
        </p:spPr>
        <p:txBody>
          <a:bodyPr wrap="none" rtlCol="0">
            <a:spAutoFit/>
          </a:bodyPr>
          <a:lstStyle/>
          <a:p>
            <a:r>
              <a:rPr lang="en-US" dirty="0"/>
              <a:t>			</a:t>
            </a:r>
            <a:r>
              <a:rPr lang="en-US" sz="4000" b="1" dirty="0">
                <a:solidFill>
                  <a:srgbClr val="C00000"/>
                </a:solidFill>
              </a:rPr>
              <a:t>QUIZ      TIME!</a:t>
            </a:r>
          </a:p>
          <a:p>
            <a:endParaRPr lang="en-US" sz="4000" b="1" dirty="0">
              <a:solidFill>
                <a:srgbClr val="C00000"/>
              </a:solidFill>
            </a:endParaRPr>
          </a:p>
          <a:p>
            <a:endParaRPr lang="en-US" sz="4000" b="1" dirty="0">
              <a:solidFill>
                <a:srgbClr val="C00000"/>
              </a:solidFill>
            </a:endParaRPr>
          </a:p>
          <a:p>
            <a:r>
              <a:rPr lang="en-US" sz="4000" b="1" dirty="0">
                <a:solidFill>
                  <a:srgbClr val="C00000"/>
                </a:solidFill>
              </a:rPr>
              <a:t>			GOOD LUCK!</a:t>
            </a:r>
          </a:p>
        </p:txBody>
      </p:sp>
    </p:spTree>
    <p:extLst>
      <p:ext uri="{BB962C8B-B14F-4D97-AF65-F5344CB8AC3E}">
        <p14:creationId xmlns:p14="http://schemas.microsoft.com/office/powerpoint/2010/main" val="29857996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134</TotalTime>
  <Words>718</Words>
  <Application>Microsoft Office PowerPoint</Application>
  <PresentationFormat>Widescreen</PresentationFormat>
  <Paragraphs>95</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PRISONER B-3087 CHAPTERS 5-10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Alla Shaposhnikov</dc:creator>
  <cp:lastModifiedBy>Alla Shaposhnikov</cp:lastModifiedBy>
  <cp:revision>1</cp:revision>
  <dcterms:created xsi:type="dcterms:W3CDTF">2026-01-30T12:53:46Z</dcterms:created>
  <dcterms:modified xsi:type="dcterms:W3CDTF">2026-02-01T04:21:24Z</dcterms:modified>
</cp:coreProperties>
</file>